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81" r:id="rId3"/>
    <p:sldId id="266" r:id="rId4"/>
    <p:sldId id="272" r:id="rId5"/>
    <p:sldId id="273" r:id="rId6"/>
    <p:sldId id="283" r:id="rId7"/>
    <p:sldId id="271" r:id="rId8"/>
    <p:sldId id="275" r:id="rId9"/>
    <p:sldId id="284" r:id="rId10"/>
    <p:sldId id="285" r:id="rId11"/>
    <p:sldId id="286" r:id="rId12"/>
    <p:sldId id="287" r:id="rId13"/>
    <p:sldId id="288" r:id="rId14"/>
    <p:sldId id="289" r:id="rId15"/>
    <p:sldId id="282" r:id="rId16"/>
  </p:sldIdLst>
  <p:sldSz cx="9144000" cy="6858000" type="screen4x3"/>
  <p:notesSz cx="6761163" cy="99425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Style à thème 2 - Accentuation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>
        <p:scale>
          <a:sx n="66" d="100"/>
          <a:sy n="66" d="100"/>
        </p:scale>
        <p:origin x="-142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74310-5205-424B-8499-95A30D9D8389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F5986-3F43-4CAD-A459-C7CADDED6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7821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0AEF-7923-41A9-829B-FD554F1516C6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3CE2-BEAC-49ED-B554-710C54991E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9602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0AEF-7923-41A9-829B-FD554F1516C6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3CE2-BEAC-49ED-B554-710C54991E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195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0AEF-7923-41A9-829B-FD554F1516C6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3CE2-BEAC-49ED-B554-710C54991E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5309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0AEF-7923-41A9-829B-FD554F1516C6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3CE2-BEAC-49ED-B554-710C54991E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2240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0AEF-7923-41A9-829B-FD554F1516C6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3CE2-BEAC-49ED-B554-710C54991E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744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0AEF-7923-41A9-829B-FD554F1516C6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3CE2-BEAC-49ED-B554-710C54991E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9000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0AEF-7923-41A9-829B-FD554F1516C6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3CE2-BEAC-49ED-B554-710C54991E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006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0AEF-7923-41A9-829B-FD554F1516C6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3CE2-BEAC-49ED-B554-710C54991E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3859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0AEF-7923-41A9-829B-FD554F1516C6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3CE2-BEAC-49ED-B554-710C54991E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2803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0AEF-7923-41A9-829B-FD554F1516C6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3CE2-BEAC-49ED-B554-710C54991E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4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0AEF-7923-41A9-829B-FD554F1516C6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3CE2-BEAC-49ED-B554-710C54991E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101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80AEF-7923-41A9-829B-FD554F1516C6}" type="datetimeFigureOut">
              <a:rPr lang="fr-FR" smtClean="0"/>
              <a:t>11/10/2019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53CE2-BEAC-49ED-B554-710C54991E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0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648072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>
                <a:latin typeface="Arial Rounded MT Bold" pitchFamily="34" charset="0"/>
              </a:rPr>
              <a:t>CEREMONIE DE SORTIE 2019 </a:t>
            </a:r>
            <a:br>
              <a:rPr lang="fr-FR" b="1" dirty="0" smtClean="0">
                <a:latin typeface="Arial Rounded MT Bold" pitchFamily="34" charset="0"/>
              </a:rPr>
            </a:br>
            <a:r>
              <a:rPr lang="fr-FR" b="1" dirty="0" smtClean="0"/>
              <a:t/>
            </a:r>
            <a:br>
              <a:rPr lang="fr-FR" b="1" dirty="0" smtClean="0"/>
            </a:br>
            <a:endParaRPr lang="fr-FR" b="1" dirty="0"/>
          </a:p>
        </p:txBody>
      </p:sp>
      <p:pic>
        <p:nvPicPr>
          <p:cNvPr id="5" name="Image 4" descr="Description : EPS MOD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56523"/>
            <a:ext cx="5184576" cy="48245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1028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                         </a:t>
            </a:r>
            <a:r>
              <a:rPr lang="fr-FR" b="1" dirty="0" smtClean="0">
                <a:latin typeface="Arial Rounded MT Bold" pitchFamily="34" charset="0"/>
              </a:rPr>
              <a:t>THIOMBIANO </a:t>
            </a:r>
            <a:r>
              <a:rPr lang="fr-FR" b="1" dirty="0" err="1" smtClean="0">
                <a:latin typeface="Arial Rounded MT Bold" pitchFamily="34" charset="0"/>
              </a:rPr>
              <a:t>Lenli</a:t>
            </a:r>
            <a:endParaRPr lang="fr-FR" b="1" dirty="0">
              <a:latin typeface="Arial Rounded MT Bold" pitchFamily="34" charset="0"/>
            </a:endParaRPr>
          </a:p>
        </p:txBody>
      </p:sp>
      <p:sp>
        <p:nvSpPr>
          <p:cNvPr id="4" name="Titre 1"/>
          <p:cNvSpPr txBox="1">
            <a:spLocks noGrp="1"/>
          </p:cNvSpPr>
          <p:nvPr>
            <p:ph type="title"/>
          </p:nvPr>
        </p:nvSpPr>
        <p:spPr>
          <a:xfrm>
            <a:off x="251520" y="274638"/>
            <a:ext cx="8784976" cy="1143000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200" b="1" dirty="0" smtClean="0">
                <a:latin typeface="Arial Rounded MT Bold" pitchFamily="34" charset="0"/>
              </a:rPr>
              <a:t>1</a:t>
            </a:r>
            <a:r>
              <a:rPr lang="fr-FR" sz="3200" b="1" baseline="30000" dirty="0" smtClean="0">
                <a:latin typeface="Arial Rounded MT Bold" pitchFamily="34" charset="0"/>
              </a:rPr>
              <a:t>er</a:t>
            </a:r>
            <a:r>
              <a:rPr lang="fr-FR" sz="3200" b="1" dirty="0" smtClean="0">
                <a:latin typeface="Arial Rounded MT Bold" pitchFamily="34" charset="0"/>
              </a:rPr>
              <a:t> des AISHC (Garçons): 14,34 </a:t>
            </a:r>
            <a:endParaRPr lang="fr-FR" sz="3200" b="1" dirty="0">
              <a:latin typeface="Arial Rounded MT Bold" pitchFamily="34" charset="0"/>
            </a:endParaRPr>
          </a:p>
        </p:txBody>
      </p:sp>
      <p:pic>
        <p:nvPicPr>
          <p:cNvPr id="5" name="Image 4" descr="Description : EPS MOD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60648"/>
            <a:ext cx="1584176" cy="1224136"/>
          </a:xfrm>
          <a:prstGeom prst="rect">
            <a:avLst/>
          </a:prstGeom>
          <a:noFill/>
        </p:spPr>
      </p:pic>
      <p:pic>
        <p:nvPicPr>
          <p:cNvPr id="3074" name="Picture 2" descr="D:\Users\ACER\Desktop\DOSSIER EPS\DOSSIERS EXAMENS DE CERTIFICATION 2019\AISHC EPS SARBONGOU\PHOTOSAISHC SARBONGOU\2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628800"/>
            <a:ext cx="3888431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517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                                 </a:t>
            </a:r>
            <a:r>
              <a:rPr lang="fr-FR" b="1" dirty="0" smtClean="0">
                <a:latin typeface="Arial Rounded MT Bold" pitchFamily="34" charset="0"/>
              </a:rPr>
              <a:t>AKLO </a:t>
            </a:r>
            <a:r>
              <a:rPr lang="fr-FR" b="1" dirty="0" err="1" smtClean="0">
                <a:latin typeface="Arial Rounded MT Bold" pitchFamily="34" charset="0"/>
              </a:rPr>
              <a:t>Kodjo</a:t>
            </a:r>
            <a:endParaRPr lang="fr-FR" b="1" dirty="0">
              <a:latin typeface="Arial Rounded MT Bold" pitchFamily="34" charset="0"/>
            </a:endParaRPr>
          </a:p>
        </p:txBody>
      </p:sp>
      <p:sp>
        <p:nvSpPr>
          <p:cNvPr id="4" name="Titr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200" b="1" dirty="0" smtClean="0">
                <a:latin typeface="Arial Rounded MT Bold" pitchFamily="34" charset="0"/>
              </a:rPr>
              <a:t>1</a:t>
            </a:r>
            <a:r>
              <a:rPr lang="fr-FR" sz="3200" b="1" baseline="30000" dirty="0" smtClean="0">
                <a:latin typeface="Arial Rounded MT Bold" pitchFamily="34" charset="0"/>
              </a:rPr>
              <a:t>er</a:t>
            </a:r>
            <a:r>
              <a:rPr lang="fr-FR" sz="3200" b="1" dirty="0" smtClean="0">
                <a:latin typeface="Arial Rounded MT Bold" pitchFamily="34" charset="0"/>
              </a:rPr>
              <a:t> des IDE (Garçons): 14,88 </a:t>
            </a:r>
            <a:endParaRPr lang="fr-FR" sz="3200" b="1" dirty="0">
              <a:latin typeface="Arial Rounded MT Bold" pitchFamily="34" charset="0"/>
            </a:endParaRPr>
          </a:p>
        </p:txBody>
      </p:sp>
      <p:pic>
        <p:nvPicPr>
          <p:cNvPr id="5" name="Image 4" descr="Description : EPS MOD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9233" y="138290"/>
            <a:ext cx="1584176" cy="1224136"/>
          </a:xfrm>
          <a:prstGeom prst="rect">
            <a:avLst/>
          </a:prstGeom>
          <a:noFill/>
        </p:spPr>
      </p:pic>
      <p:pic>
        <p:nvPicPr>
          <p:cNvPr id="4098" name="Picture 2" descr="D:\Users\ACER\Desktop\DOSSIER EPS\DOSSIERS EXAMENS DE CERTIFICATION 2019\IDE EPS SARBONGOU\PHOTOS IDE SARBONGOU\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628800"/>
            <a:ext cx="4104456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955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b="1" dirty="0" smtClean="0">
              <a:latin typeface="Arial Rounded MT Bold" pitchFamily="34" charset="0"/>
            </a:endParaRPr>
          </a:p>
          <a:p>
            <a:pPr marL="0" indent="0">
              <a:buNone/>
            </a:pPr>
            <a:r>
              <a:rPr lang="fr-FR" b="1" dirty="0" smtClean="0">
                <a:latin typeface="Arial Rounded MT Bold" pitchFamily="34" charset="0"/>
              </a:rPr>
              <a:t>HOUANSSOU </a:t>
            </a:r>
            <a:r>
              <a:rPr lang="fr-FR" b="1" dirty="0">
                <a:latin typeface="Arial Rounded MT Bold" pitchFamily="34" charset="0"/>
              </a:rPr>
              <a:t>Jeanne Marie Vianney  Stella</a:t>
            </a:r>
          </a:p>
        </p:txBody>
      </p:sp>
      <p:sp>
        <p:nvSpPr>
          <p:cNvPr id="4" name="Titre 1"/>
          <p:cNvSpPr txBox="1">
            <a:spLocks noGrp="1"/>
          </p:cNvSpPr>
          <p:nvPr>
            <p:ph type="title"/>
          </p:nvPr>
        </p:nvSpPr>
        <p:spPr>
          <a:xfrm>
            <a:off x="251520" y="260648"/>
            <a:ext cx="8568952" cy="1143000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200" b="1" dirty="0" smtClean="0">
                <a:latin typeface="Arial Rounded MT Bold" pitchFamily="34" charset="0"/>
              </a:rPr>
              <a:t>1</a:t>
            </a:r>
            <a:r>
              <a:rPr lang="fr-FR" sz="3200" b="1" baseline="30000" dirty="0" smtClean="0">
                <a:latin typeface="Arial Rounded MT Bold" pitchFamily="34" charset="0"/>
              </a:rPr>
              <a:t>ère</a:t>
            </a:r>
            <a:r>
              <a:rPr lang="fr-FR" sz="3200" b="1" dirty="0" smtClean="0">
                <a:latin typeface="Arial Rounded MT Bold" pitchFamily="34" charset="0"/>
              </a:rPr>
              <a:t> des IDE (Filles): 13,89 </a:t>
            </a:r>
            <a:endParaRPr lang="fr-FR" sz="3200" b="1" dirty="0">
              <a:latin typeface="Arial Rounded MT Bold" pitchFamily="34" charset="0"/>
            </a:endParaRPr>
          </a:p>
        </p:txBody>
      </p:sp>
      <p:pic>
        <p:nvPicPr>
          <p:cNvPr id="6" name="Image 5" descr="Description : EPS MOD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063" y="260648"/>
            <a:ext cx="1584176" cy="1224136"/>
          </a:xfrm>
          <a:prstGeom prst="rect">
            <a:avLst/>
          </a:prstGeom>
          <a:noFill/>
        </p:spPr>
      </p:pic>
      <p:pic>
        <p:nvPicPr>
          <p:cNvPr id="1025" name="Picture 1" descr="D:\Users\ACER\Desktop\DOSSIER EPS\DOSSIERS EXAMENS DE CERTIFICATION 2019\IDE EPS SARBONGOU\PHOTOS IDE SARBONGOU\1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484784"/>
            <a:ext cx="3600400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261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smtClean="0">
                <a:latin typeface="Arial Rounded MT Bold" pitchFamily="34" charset="0"/>
              </a:rPr>
              <a:t>                       TAMOU </a:t>
            </a:r>
            <a:r>
              <a:rPr lang="fr-FR" b="1" dirty="0" err="1" smtClean="0">
                <a:latin typeface="Arial Rounded MT Bold" pitchFamily="34" charset="0"/>
              </a:rPr>
              <a:t>Tadjiri</a:t>
            </a:r>
            <a:endParaRPr lang="fr-FR" b="1" dirty="0">
              <a:latin typeface="Arial Rounded MT Bold" pitchFamily="34" charset="0"/>
            </a:endParaRPr>
          </a:p>
        </p:txBody>
      </p:sp>
      <p:sp>
        <p:nvSpPr>
          <p:cNvPr id="4" name="Titr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200" b="1" dirty="0" smtClean="0">
                <a:latin typeface="Arial Rounded MT Bold" pitchFamily="34" charset="0"/>
              </a:rPr>
              <a:t>1</a:t>
            </a:r>
            <a:r>
              <a:rPr lang="fr-FR" sz="3200" b="1" baseline="30000" dirty="0" smtClean="0">
                <a:latin typeface="Arial Rounded MT Bold" pitchFamily="34" charset="0"/>
              </a:rPr>
              <a:t>ère</a:t>
            </a:r>
            <a:r>
              <a:rPr lang="fr-FR" sz="3200" b="1" dirty="0" smtClean="0">
                <a:latin typeface="Arial Rounded MT Bold" pitchFamily="34" charset="0"/>
              </a:rPr>
              <a:t> des Sages-Femmes:14,60 </a:t>
            </a:r>
            <a:endParaRPr lang="fr-FR" sz="3200" b="1" dirty="0">
              <a:latin typeface="Arial Rounded MT Bold" pitchFamily="34" charset="0"/>
            </a:endParaRPr>
          </a:p>
        </p:txBody>
      </p:sp>
      <p:pic>
        <p:nvPicPr>
          <p:cNvPr id="5" name="Image 4" descr="Description : EPS MOD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063" y="260648"/>
            <a:ext cx="1584176" cy="1224136"/>
          </a:xfrm>
          <a:prstGeom prst="rect">
            <a:avLst/>
          </a:prstGeom>
          <a:noFill/>
        </p:spPr>
      </p:pic>
      <p:pic>
        <p:nvPicPr>
          <p:cNvPr id="5122" name="Picture 2" descr="D:\Users\ACER\Desktop\DOSSIER EPS\DOSSIERS EXAMENS DE CERTIFICATION 2019\SFME EPS SARBONGOU\PHOTOS SFME SARBONGOU\1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1" y="1484784"/>
            <a:ext cx="4273311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880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                         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                    </a:t>
            </a:r>
            <a:r>
              <a:rPr lang="fr-FR" sz="3500" b="1" dirty="0" smtClean="0">
                <a:latin typeface="Arial Rounded MT Bold" pitchFamily="34" charset="0"/>
              </a:rPr>
              <a:t>COMBARI </a:t>
            </a:r>
            <a:r>
              <a:rPr lang="fr-FR" sz="3500" b="1" dirty="0" err="1" smtClean="0">
                <a:latin typeface="Arial Rounded MT Bold" pitchFamily="34" charset="0"/>
              </a:rPr>
              <a:t>Palamanga</a:t>
            </a:r>
            <a:endParaRPr lang="fr-FR" sz="3500" b="1" dirty="0">
              <a:latin typeface="Arial Rounded MT Bold" pitchFamily="34" charset="0"/>
            </a:endParaRPr>
          </a:p>
        </p:txBody>
      </p:sp>
      <p:sp>
        <p:nvSpPr>
          <p:cNvPr id="4" name="Titre 1"/>
          <p:cNvSpPr txBox="1"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200" b="1" dirty="0" smtClean="0">
                <a:latin typeface="Arial Rounded MT Bold" pitchFamily="34" charset="0"/>
              </a:rPr>
              <a:t>1</a:t>
            </a:r>
            <a:r>
              <a:rPr lang="fr-FR" sz="3200" b="1" baseline="30000" dirty="0" smtClean="0">
                <a:latin typeface="Arial Rounded MT Bold" pitchFamily="34" charset="0"/>
              </a:rPr>
              <a:t>er</a:t>
            </a:r>
            <a:r>
              <a:rPr lang="fr-FR" sz="3200" b="1" dirty="0" smtClean="0">
                <a:latin typeface="Arial Rounded MT Bold" pitchFamily="34" charset="0"/>
              </a:rPr>
              <a:t> des Maïeuticiens: 12,41 </a:t>
            </a:r>
            <a:endParaRPr lang="fr-FR" sz="3200" b="1" dirty="0">
              <a:latin typeface="Arial Rounded MT Bold" pitchFamily="34" charset="0"/>
            </a:endParaRPr>
          </a:p>
        </p:txBody>
      </p:sp>
      <p:pic>
        <p:nvPicPr>
          <p:cNvPr id="5" name="Image 4" descr="Description : EPS MOD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063" y="260648"/>
            <a:ext cx="1584176" cy="1224136"/>
          </a:xfrm>
          <a:prstGeom prst="rect">
            <a:avLst/>
          </a:prstGeom>
          <a:noFill/>
        </p:spPr>
      </p:pic>
      <p:pic>
        <p:nvPicPr>
          <p:cNvPr id="6146" name="Picture 2" descr="D:\Users\ACER\Desktop\DOSSIER EPS\DOSSIERS EXAMENS DE CERTIFICATION 2019\SFME EPS SARBONGOU\PHOTOS SFME SARBONGOU\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340768"/>
            <a:ext cx="3456384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554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b="1" dirty="0" smtClean="0">
              <a:latin typeface="Arial Rounded MT Bold" pitchFamily="34" charset="0"/>
            </a:endParaRPr>
          </a:p>
          <a:p>
            <a:pPr marL="0" indent="0" algn="ctr">
              <a:buNone/>
            </a:pPr>
            <a:endParaRPr lang="fr-FR" b="1" dirty="0">
              <a:latin typeface="Arial Rounded MT Bold" pitchFamily="34" charset="0"/>
            </a:endParaRPr>
          </a:p>
          <a:p>
            <a:pPr marL="0" indent="0" algn="ctr">
              <a:buNone/>
            </a:pPr>
            <a:endParaRPr lang="fr-FR" b="1" dirty="0" smtClean="0">
              <a:latin typeface="Arial Rounded MT Bold" pitchFamily="34" charset="0"/>
            </a:endParaRPr>
          </a:p>
          <a:p>
            <a:pPr marL="0" indent="0" algn="ctr">
              <a:buNone/>
            </a:pPr>
            <a:r>
              <a:rPr lang="fr-FR" b="1" dirty="0" smtClean="0">
                <a:latin typeface="Arial Rounded MT Bold" pitchFamily="34" charset="0"/>
              </a:rPr>
              <a:t>Félicitations aux lauréats et merci pour votre aimable attention</a:t>
            </a:r>
            <a:endParaRPr lang="fr-FR" b="1" dirty="0">
              <a:latin typeface="Arial Rounded MT Bold" pitchFamily="34" charset="0"/>
            </a:endParaRPr>
          </a:p>
        </p:txBody>
      </p:sp>
      <p:pic>
        <p:nvPicPr>
          <p:cNvPr id="4" name="Image 3" descr="Description : EPS MOD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04664"/>
            <a:ext cx="5544616" cy="50405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4858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marL="0" indent="0" algn="ctr">
              <a:buNone/>
            </a:pPr>
            <a:r>
              <a:rPr lang="fr-FR" b="1" dirty="0" smtClean="0">
                <a:latin typeface="Arial Rounded MT Bold" pitchFamily="34" charset="0"/>
              </a:rPr>
              <a:t>EVOLUTION DES EFFECTIFS</a:t>
            </a:r>
            <a:endParaRPr lang="fr-FR" b="1" dirty="0">
              <a:latin typeface="Arial Rounded MT Bold" pitchFamily="34" charset="0"/>
            </a:endParaRPr>
          </a:p>
        </p:txBody>
      </p:sp>
      <p:pic>
        <p:nvPicPr>
          <p:cNvPr id="5" name="Image 4" descr="Description : EPS MOD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0648"/>
            <a:ext cx="5544616" cy="50405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2161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ce réservé du contenu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8429183"/>
              </p:ext>
            </p:extLst>
          </p:nvPr>
        </p:nvGraphicFramePr>
        <p:xfrm>
          <a:off x="323850" y="1341438"/>
          <a:ext cx="8569326" cy="431980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428221"/>
                <a:gridCol w="1428221"/>
                <a:gridCol w="1428221"/>
                <a:gridCol w="1428221"/>
                <a:gridCol w="1428221"/>
                <a:gridCol w="1428221"/>
              </a:tblGrid>
              <a:tr h="539976">
                <a:tc>
                  <a:txBody>
                    <a:bodyPr/>
                    <a:lstStyle/>
                    <a:p>
                      <a:r>
                        <a:rPr lang="fr-FR" dirty="0" smtClean="0"/>
                        <a:t>Filières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2015-2016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2016-2017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2017-2018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2018-2019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2019-2020</a:t>
                      </a:r>
                      <a:endParaRPr lang="fr-FR" dirty="0"/>
                    </a:p>
                  </a:txBody>
                  <a:tcPr/>
                </a:tc>
              </a:tr>
              <a:tr h="539976">
                <a:tc>
                  <a:txBody>
                    <a:bodyPr/>
                    <a:lstStyle/>
                    <a:p>
                      <a:r>
                        <a:rPr lang="fr-FR" dirty="0" smtClean="0"/>
                        <a:t>GFS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00</a:t>
                      </a:r>
                      <a:endParaRPr lang="fr-FR" dirty="0"/>
                    </a:p>
                  </a:txBody>
                  <a:tcPr/>
                </a:tc>
              </a:tr>
              <a:tr h="539976">
                <a:tc>
                  <a:txBody>
                    <a:bodyPr/>
                    <a:lstStyle/>
                    <a:p>
                      <a:r>
                        <a:rPr lang="fr-FR" dirty="0" smtClean="0"/>
                        <a:t>AIS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39976">
                <a:tc>
                  <a:txBody>
                    <a:bodyPr/>
                    <a:lstStyle/>
                    <a:p>
                      <a:r>
                        <a:rPr lang="fr-FR" dirty="0" smtClean="0"/>
                        <a:t>IDE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39976">
                <a:tc>
                  <a:txBody>
                    <a:bodyPr/>
                    <a:lstStyle/>
                    <a:p>
                      <a:r>
                        <a:rPr lang="fr-FR" dirty="0" smtClean="0"/>
                        <a:t>SFME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39976">
                <a:tc>
                  <a:txBody>
                    <a:bodyPr/>
                    <a:lstStyle/>
                    <a:p>
                      <a:r>
                        <a:rPr lang="fr-FR" dirty="0" smtClean="0"/>
                        <a:t>TOTAL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39976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39976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395536" y="260647"/>
            <a:ext cx="8229600" cy="861027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algn="l"/>
            <a:r>
              <a:rPr lang="fr-FR" b="1" dirty="0" smtClean="0">
                <a:latin typeface="Arial Rounded MT Bold" pitchFamily="34" charset="0"/>
              </a:rPr>
              <a:t>Evolution des effectifs</a:t>
            </a:r>
            <a:endParaRPr lang="fr-FR" b="1" dirty="0">
              <a:latin typeface="Arial Rounded MT Bold" pitchFamily="34" charset="0"/>
            </a:endParaRPr>
          </a:p>
        </p:txBody>
      </p:sp>
      <p:pic>
        <p:nvPicPr>
          <p:cNvPr id="6" name="Image 5" descr="Description : EPS MOD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16632"/>
            <a:ext cx="1584176" cy="12241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4347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b="1" dirty="0" smtClean="0"/>
          </a:p>
          <a:p>
            <a:pPr marL="0" indent="0" algn="ctr">
              <a:buNone/>
            </a:pPr>
            <a:r>
              <a:rPr lang="fr-FR" b="1" dirty="0" smtClean="0"/>
              <a:t>RESULTATS EXAMENS DE CERTIFICATIONS</a:t>
            </a:r>
            <a:endParaRPr lang="fr-FR" b="1" dirty="0" smtClean="0"/>
          </a:p>
        </p:txBody>
      </p:sp>
      <p:pic>
        <p:nvPicPr>
          <p:cNvPr id="6" name="Image 5" descr="Description : EPS MOD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04664"/>
            <a:ext cx="5544616" cy="50405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3877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ce réservé du contenu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0216818"/>
              </p:ext>
            </p:extLst>
          </p:nvPr>
        </p:nvGraphicFramePr>
        <p:xfrm>
          <a:off x="457200" y="2060849"/>
          <a:ext cx="8229600" cy="4032447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090464"/>
                <a:gridCol w="1368152"/>
                <a:gridCol w="1728192"/>
                <a:gridCol w="1656184"/>
                <a:gridCol w="2386608"/>
              </a:tblGrid>
              <a:tr h="12961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</a:rPr>
                        <a:t>N°</a:t>
                      </a:r>
                      <a:endParaRPr lang="fr-FR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effectLst/>
                        </a:rPr>
                        <a:t>Filières</a:t>
                      </a:r>
                      <a:endParaRPr lang="fr-FR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effectLst/>
                        </a:rPr>
                        <a:t>Nombre présenté</a:t>
                      </a:r>
                      <a:endParaRPr lang="fr-FR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effectLst/>
                        </a:rPr>
                        <a:t>Nombre d’admis</a:t>
                      </a:r>
                      <a:endParaRPr lang="fr-FR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effectLst/>
                        </a:rPr>
                        <a:t>Taux de réussite</a:t>
                      </a:r>
                      <a:endParaRPr lang="fr-FR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8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dirty="0">
                          <a:effectLst/>
                        </a:rPr>
                        <a:t>01</a:t>
                      </a:r>
                      <a:endParaRPr lang="fr-FR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effectLst/>
                        </a:rPr>
                        <a:t>AISH</a:t>
                      </a:r>
                      <a:endParaRPr lang="fr-FR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effectLst/>
                        </a:rPr>
                        <a:t>12</a:t>
                      </a:r>
                      <a:endParaRPr lang="fr-FR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effectLst/>
                        </a:rPr>
                        <a:t>10</a:t>
                      </a:r>
                      <a:endParaRPr lang="fr-FR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effectLst/>
                        </a:rPr>
                        <a:t>83,33%</a:t>
                      </a:r>
                      <a:endParaRPr lang="fr-FR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8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dirty="0">
                          <a:effectLst/>
                        </a:rPr>
                        <a:t>02</a:t>
                      </a:r>
                      <a:endParaRPr lang="fr-FR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effectLst/>
                        </a:rPr>
                        <a:t>GFS</a:t>
                      </a:r>
                      <a:endParaRPr lang="fr-FR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effectLst/>
                        </a:rPr>
                        <a:t>12</a:t>
                      </a:r>
                      <a:endParaRPr lang="fr-FR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effectLst/>
                        </a:rPr>
                        <a:t>10</a:t>
                      </a:r>
                      <a:endParaRPr lang="fr-FR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effectLst/>
                        </a:rPr>
                        <a:t>83,33%</a:t>
                      </a:r>
                      <a:endParaRPr lang="fr-FR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80120">
                <a:tc gridSpan="2">
                  <a:txBody>
                    <a:bodyPr/>
                    <a:lstStyle/>
                    <a:p>
                      <a:pPr algn="ctr"/>
                      <a:r>
                        <a:rPr lang="fr-FR" sz="3600" b="1" dirty="0" smtClean="0"/>
                        <a:t>TOTAL</a:t>
                      </a:r>
                      <a:endParaRPr lang="fr-FR" sz="3600" b="1" dirty="0">
                        <a:latin typeface="Arial Rounded MT Bold" pitchFamily="34" charset="0"/>
                      </a:endParaRPr>
                    </a:p>
                  </a:txBody>
                  <a:tcPr marL="100771" marR="100771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/>
                        <a:t>24</a:t>
                      </a:r>
                      <a:endParaRPr lang="fr-FR" sz="3600" b="1" dirty="0">
                        <a:latin typeface="Arial Rounded MT Bold" pitchFamily="34" charset="0"/>
                      </a:endParaRPr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/>
                        <a:t>20</a:t>
                      </a:r>
                      <a:endParaRPr lang="fr-FR" sz="3600" b="1" dirty="0">
                        <a:latin typeface="Arial Rounded MT Bold" pitchFamily="34" charset="0"/>
                      </a:endParaRPr>
                    </a:p>
                  </a:txBody>
                  <a:tcPr marL="100771" marR="1007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/>
                        <a:t>83,33%</a:t>
                      </a:r>
                      <a:endParaRPr lang="fr-FR" sz="3600" b="1" dirty="0">
                        <a:latin typeface="Arial Rounded MT Bold" pitchFamily="34" charset="0"/>
                      </a:endParaRPr>
                    </a:p>
                  </a:txBody>
                  <a:tcPr marL="100771" marR="100771"/>
                </a:tc>
              </a:tr>
            </a:tbl>
          </a:graphicData>
        </a:graphic>
      </p:graphicFrame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algn="l"/>
            <a:r>
              <a:rPr lang="fr-FR" b="1" dirty="0" smtClean="0">
                <a:latin typeface="Arial Rounded MT Bold" pitchFamily="34" charset="0"/>
              </a:rPr>
              <a:t>Année 2016-2017</a:t>
            </a:r>
            <a:endParaRPr lang="fr-FR" b="1" dirty="0">
              <a:latin typeface="Arial Rounded MT Bold" pitchFamily="34" charset="0"/>
            </a:endParaRPr>
          </a:p>
        </p:txBody>
      </p:sp>
      <p:pic>
        <p:nvPicPr>
          <p:cNvPr id="6" name="Image 5" descr="Description : EPS MOD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16632"/>
            <a:ext cx="1584176" cy="12241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2957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778616"/>
              </p:ext>
            </p:extLst>
          </p:nvPr>
        </p:nvGraphicFramePr>
        <p:xfrm>
          <a:off x="457200" y="1844823"/>
          <a:ext cx="8229600" cy="4580351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162472"/>
                <a:gridCol w="1224136"/>
                <a:gridCol w="2088232"/>
                <a:gridCol w="1656184"/>
                <a:gridCol w="2098576"/>
              </a:tblGrid>
              <a:tr h="10081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</a:rPr>
                        <a:t>N°</a:t>
                      </a:r>
                      <a:endParaRPr lang="fr-FR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effectLst/>
                        </a:rPr>
                        <a:t>Filières</a:t>
                      </a:r>
                      <a:endParaRPr lang="fr-FR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effectLst/>
                        </a:rPr>
                        <a:t>Nombre présenté</a:t>
                      </a:r>
                      <a:endParaRPr lang="fr-FR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effectLst/>
                        </a:rPr>
                        <a:t>Nombre d’admis</a:t>
                      </a:r>
                      <a:endParaRPr lang="fr-FR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effectLst/>
                        </a:rPr>
                        <a:t>Taux de réussite</a:t>
                      </a:r>
                      <a:endParaRPr lang="fr-FR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dirty="0">
                          <a:effectLst/>
                        </a:rPr>
                        <a:t>01</a:t>
                      </a:r>
                      <a:endParaRPr lang="fr-FR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</a:rPr>
                        <a:t>IDE</a:t>
                      </a:r>
                      <a:endParaRPr lang="fr-FR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</a:rPr>
                        <a:t>09</a:t>
                      </a:r>
                      <a:endParaRPr lang="fr-FR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</a:rPr>
                        <a:t>09</a:t>
                      </a:r>
                      <a:endParaRPr lang="fr-FR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</a:rPr>
                        <a:t>100%</a:t>
                      </a:r>
                      <a:endParaRPr lang="fr-FR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dirty="0">
                          <a:effectLst/>
                        </a:rPr>
                        <a:t>02</a:t>
                      </a:r>
                      <a:endParaRPr lang="fr-FR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</a:rPr>
                        <a:t>SFME</a:t>
                      </a:r>
                      <a:endParaRPr lang="fr-FR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</a:rPr>
                        <a:t>05</a:t>
                      </a:r>
                      <a:endParaRPr lang="fr-FR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</a:rPr>
                        <a:t>05</a:t>
                      </a:r>
                      <a:endParaRPr lang="fr-FR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</a:rPr>
                        <a:t>100%</a:t>
                      </a:r>
                      <a:endParaRPr lang="fr-FR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dirty="0">
                          <a:effectLst/>
                        </a:rPr>
                        <a:t>03</a:t>
                      </a:r>
                      <a:endParaRPr lang="fr-FR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</a:rPr>
                        <a:t>AISH</a:t>
                      </a:r>
                      <a:endParaRPr lang="fr-FR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</a:rPr>
                        <a:t>38</a:t>
                      </a:r>
                      <a:endParaRPr lang="fr-FR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</a:rPr>
                        <a:t>34</a:t>
                      </a:r>
                      <a:endParaRPr lang="fr-FR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</a:rPr>
                        <a:t>89,47%</a:t>
                      </a:r>
                      <a:endParaRPr lang="fr-FR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b="1" dirty="0">
                          <a:effectLst/>
                        </a:rPr>
                        <a:t>04</a:t>
                      </a:r>
                      <a:endParaRPr lang="fr-FR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</a:rPr>
                        <a:t>GFS</a:t>
                      </a:r>
                      <a:endParaRPr lang="fr-FR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>
                          <a:effectLst/>
                        </a:rPr>
                        <a:t>06</a:t>
                      </a:r>
                      <a:endParaRPr lang="fr-FR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</a:rPr>
                        <a:t>06</a:t>
                      </a:r>
                      <a:endParaRPr lang="fr-FR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800" dirty="0">
                          <a:effectLst/>
                        </a:rPr>
                        <a:t>100%</a:t>
                      </a:r>
                      <a:endParaRPr lang="fr-FR" sz="2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392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b="1" dirty="0">
                          <a:effectLst/>
                        </a:rPr>
                        <a:t>TOTAL</a:t>
                      </a:r>
                      <a:endParaRPr lang="fr-FR" sz="3600" b="1" dirty="0">
                        <a:effectLst/>
                        <a:latin typeface="Arial Rounded MT Bold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b="1" dirty="0">
                          <a:effectLst/>
                        </a:rPr>
                        <a:t>58</a:t>
                      </a:r>
                      <a:endParaRPr lang="fr-FR" sz="3600" b="1" dirty="0">
                        <a:effectLst/>
                        <a:latin typeface="Arial Rounded MT Bold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b="1" dirty="0">
                          <a:effectLst/>
                        </a:rPr>
                        <a:t>54</a:t>
                      </a:r>
                      <a:endParaRPr lang="fr-FR" sz="3600" b="1" dirty="0">
                        <a:effectLst/>
                        <a:latin typeface="Arial Rounded MT Bold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b="1" dirty="0">
                          <a:effectLst/>
                        </a:rPr>
                        <a:t>93,10%</a:t>
                      </a:r>
                      <a:endParaRPr lang="fr-FR" sz="3600" b="1" dirty="0">
                        <a:effectLst/>
                        <a:latin typeface="Arial Rounded MT Bold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itr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>
            <a:normAutofit/>
          </a:bodyPr>
          <a:lstStyle/>
          <a:p>
            <a:pPr algn="l"/>
            <a:r>
              <a:rPr lang="fr-FR" b="1" dirty="0" smtClean="0">
                <a:latin typeface="Arial Rounded MT Bold" pitchFamily="34" charset="0"/>
              </a:rPr>
              <a:t>Année 2017-2018</a:t>
            </a:r>
            <a:endParaRPr lang="fr-FR" b="1" dirty="0">
              <a:latin typeface="Arial Rounded MT Bold" pitchFamily="34" charset="0"/>
            </a:endParaRPr>
          </a:p>
        </p:txBody>
      </p:sp>
      <p:pic>
        <p:nvPicPr>
          <p:cNvPr id="5" name="Image 4" descr="Description : EPS MOD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60648"/>
            <a:ext cx="1584176" cy="12241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5939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80120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algn="l"/>
            <a:r>
              <a:rPr lang="fr-FR" sz="3600" b="1" dirty="0">
                <a:latin typeface="Arial Rounded MT Bold" pitchFamily="34" charset="0"/>
              </a:rPr>
              <a:t>Année </a:t>
            </a:r>
            <a:r>
              <a:rPr lang="fr-FR" sz="3600" b="1" dirty="0" smtClean="0">
                <a:latin typeface="Arial Rounded MT Bold" pitchFamily="34" charset="0"/>
              </a:rPr>
              <a:t>2018-2019</a:t>
            </a:r>
            <a:endParaRPr lang="fr-FR" sz="3600" b="1" dirty="0">
              <a:latin typeface="Arial Rounded MT Bold" pitchFamily="34" charset="0"/>
            </a:endParaRPr>
          </a:p>
        </p:txBody>
      </p:sp>
      <p:pic>
        <p:nvPicPr>
          <p:cNvPr id="7" name="Image 6" descr="Description : EPS MOD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840" y="116632"/>
            <a:ext cx="1584176" cy="1224136"/>
          </a:xfrm>
          <a:prstGeom prst="rect">
            <a:avLst/>
          </a:prstGeom>
          <a:noFill/>
        </p:spPr>
      </p:pic>
      <p:graphicFrame>
        <p:nvGraphicFramePr>
          <p:cNvPr id="3" name="Espace réservé du conten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7674279"/>
              </p:ext>
            </p:extLst>
          </p:nvPr>
        </p:nvGraphicFramePr>
        <p:xfrm>
          <a:off x="467544" y="1844824"/>
          <a:ext cx="8229600" cy="427707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069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effectLst/>
                        </a:rPr>
                        <a:t>N°</a:t>
                      </a:r>
                      <a:endParaRPr lang="fr-F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effectLst/>
                        </a:rPr>
                        <a:t>Filières</a:t>
                      </a:r>
                      <a:endParaRPr lang="fr-F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effectLst/>
                        </a:rPr>
                        <a:t>Nombre présenté</a:t>
                      </a:r>
                      <a:endParaRPr lang="fr-F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effectLst/>
                        </a:rPr>
                        <a:t>Nombre d’admis</a:t>
                      </a:r>
                      <a:endParaRPr lang="fr-F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effectLst/>
                        </a:rPr>
                        <a:t>Taux de réussite</a:t>
                      </a:r>
                      <a:endParaRPr lang="fr-FR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19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b="1" dirty="0">
                          <a:effectLst/>
                        </a:rPr>
                        <a:t>01</a:t>
                      </a:r>
                      <a:endParaRPr lang="fr-FR" sz="3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dirty="0">
                          <a:effectLst/>
                        </a:rPr>
                        <a:t>IDE</a:t>
                      </a:r>
                      <a:endParaRPr lang="fr-FR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dirty="0" smtClean="0">
                          <a:effectLst/>
                        </a:rPr>
                        <a:t>49</a:t>
                      </a:r>
                      <a:endParaRPr lang="fr-FR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dirty="0" smtClean="0">
                          <a:effectLst/>
                        </a:rPr>
                        <a:t>46</a:t>
                      </a:r>
                      <a:endParaRPr lang="fr-FR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dirty="0" smtClean="0">
                          <a:effectLst/>
                        </a:rPr>
                        <a:t>93,88</a:t>
                      </a:r>
                      <a:endParaRPr lang="fr-FR" sz="3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19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b="1" dirty="0">
                          <a:effectLst/>
                        </a:rPr>
                        <a:t>02</a:t>
                      </a:r>
                      <a:endParaRPr lang="fr-FR" sz="3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dirty="0">
                          <a:effectLst/>
                        </a:rPr>
                        <a:t>SFME</a:t>
                      </a:r>
                      <a:endParaRPr lang="fr-FR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dirty="0" smtClean="0">
                          <a:effectLst/>
                        </a:rPr>
                        <a:t>20</a:t>
                      </a:r>
                      <a:endParaRPr lang="fr-FR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dirty="0" smtClean="0">
                          <a:effectLst/>
                        </a:rPr>
                        <a:t>19</a:t>
                      </a:r>
                      <a:endParaRPr lang="fr-FR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dirty="0" smtClean="0">
                          <a:effectLst/>
                        </a:rPr>
                        <a:t>95</a:t>
                      </a:r>
                      <a:endParaRPr lang="fr-FR" sz="3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19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b="1" dirty="0">
                          <a:effectLst/>
                        </a:rPr>
                        <a:t>03</a:t>
                      </a:r>
                      <a:endParaRPr lang="fr-FR" sz="3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dirty="0" smtClean="0">
                          <a:effectLst/>
                        </a:rPr>
                        <a:t>AISHC</a:t>
                      </a:r>
                      <a:endParaRPr lang="fr-FR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dirty="0" smtClean="0">
                          <a:effectLst/>
                        </a:rPr>
                        <a:t>24</a:t>
                      </a:r>
                      <a:endParaRPr lang="fr-FR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dirty="0" smtClean="0">
                          <a:effectLst/>
                        </a:rPr>
                        <a:t>22</a:t>
                      </a:r>
                      <a:endParaRPr lang="fr-FR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dirty="0" smtClean="0">
                          <a:effectLst/>
                        </a:rPr>
                        <a:t>91,67</a:t>
                      </a:r>
                      <a:endParaRPr lang="fr-FR" sz="3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195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b="1" dirty="0">
                          <a:effectLst/>
                        </a:rPr>
                        <a:t>TOTAL</a:t>
                      </a:r>
                      <a:endParaRPr lang="fr-FR" sz="3600" b="1" dirty="0">
                        <a:effectLst/>
                        <a:latin typeface="Arial Rounded MT Bold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b="1" dirty="0" smtClean="0">
                          <a:effectLst/>
                        </a:rPr>
                        <a:t>93</a:t>
                      </a:r>
                      <a:endParaRPr lang="fr-FR" sz="3600" b="1" dirty="0">
                        <a:effectLst/>
                        <a:latin typeface="Arial Rounded MT Bold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b="1" dirty="0" smtClean="0">
                          <a:effectLst/>
                        </a:rPr>
                        <a:t>87</a:t>
                      </a:r>
                      <a:endParaRPr lang="fr-FR" sz="3600" b="1" dirty="0">
                        <a:effectLst/>
                        <a:latin typeface="Arial Rounded MT Bold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b="1" dirty="0" smtClean="0">
                          <a:effectLst/>
                        </a:rPr>
                        <a:t>93,55</a:t>
                      </a:r>
                      <a:endParaRPr lang="fr-FR" sz="3600" b="1" dirty="0">
                        <a:effectLst/>
                        <a:latin typeface="Arial Rounded MT Bold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891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408712"/>
          </a:xfrm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b="1" dirty="0" smtClean="0">
                <a:latin typeface="Arial Rounded MT Bold" pitchFamily="34" charset="0"/>
              </a:rPr>
              <a:t>VISAGES DES MEILLEURS LAUREATS 2018-2019</a:t>
            </a:r>
            <a:endParaRPr lang="fr-FR" b="1" dirty="0" smtClean="0">
              <a:latin typeface="Arial Rounded MT Bold" pitchFamily="34" charset="0"/>
            </a:endParaRPr>
          </a:p>
        </p:txBody>
      </p:sp>
      <p:pic>
        <p:nvPicPr>
          <p:cNvPr id="4" name="Image 3" descr="Description : EPS MOD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04664"/>
            <a:ext cx="5544616" cy="50405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0645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</a:t>
            </a:r>
            <a:r>
              <a:rPr lang="fr-FR" baseline="30000" dirty="0" smtClean="0"/>
              <a:t>er</a:t>
            </a:r>
            <a:r>
              <a:rPr lang="fr-FR" dirty="0" smtClean="0"/>
              <a:t> AISHC: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                               </a:t>
            </a:r>
            <a:r>
              <a:rPr lang="fr-FR" b="1" dirty="0" smtClean="0">
                <a:latin typeface="Arial Rounded MT Bold" pitchFamily="34" charset="0"/>
              </a:rPr>
              <a:t>NOULA </a:t>
            </a:r>
            <a:r>
              <a:rPr lang="fr-FR" b="1" dirty="0" err="1" smtClean="0">
                <a:latin typeface="Arial Rounded MT Bold" pitchFamily="34" charset="0"/>
              </a:rPr>
              <a:t>Folpoa</a:t>
            </a:r>
            <a:endParaRPr lang="fr-FR" b="1" dirty="0" smtClean="0">
              <a:latin typeface="Arial Rounded MT Bold" pitchFamily="34" charset="0"/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07504" y="260648"/>
            <a:ext cx="8856984" cy="1080120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b="1" dirty="0" smtClean="0">
                <a:latin typeface="Arial Rounded MT Bold" pitchFamily="34" charset="0"/>
              </a:rPr>
              <a:t>1</a:t>
            </a:r>
            <a:r>
              <a:rPr lang="fr-FR" sz="3600" b="1" baseline="30000" dirty="0" smtClean="0">
                <a:latin typeface="Arial Rounded MT Bold" pitchFamily="34" charset="0"/>
              </a:rPr>
              <a:t>ère</a:t>
            </a:r>
            <a:r>
              <a:rPr lang="fr-FR" sz="3600" b="1" dirty="0" smtClean="0">
                <a:latin typeface="Arial Rounded MT Bold" pitchFamily="34" charset="0"/>
              </a:rPr>
              <a:t> des AISHC (Filles): 15,13</a:t>
            </a:r>
            <a:endParaRPr lang="fr-FR" sz="3600" b="1" dirty="0">
              <a:latin typeface="Arial Rounded MT Bold" pitchFamily="34" charset="0"/>
            </a:endParaRPr>
          </a:p>
        </p:txBody>
      </p:sp>
      <p:pic>
        <p:nvPicPr>
          <p:cNvPr id="5" name="Image 4" descr="Description : EPS MOD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16632"/>
            <a:ext cx="1584176" cy="1224136"/>
          </a:xfrm>
          <a:prstGeom prst="rect">
            <a:avLst/>
          </a:prstGeom>
          <a:noFill/>
        </p:spPr>
      </p:pic>
      <p:pic>
        <p:nvPicPr>
          <p:cNvPr id="2050" name="Picture 2" descr="D:\Users\ACER\Desktop\DOSSIER EPS\DOSSIERS EXAMENS DE CERTIFICATION 2019\AISHC EPS SARBONGOU\PHOTOSAISHC SARBONGOU\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556792"/>
            <a:ext cx="3917056" cy="4392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588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1268</TotalTime>
  <Words>202</Words>
  <Application>Microsoft Office PowerPoint</Application>
  <PresentationFormat>Affichage à l'écran (4:3)</PresentationFormat>
  <Paragraphs>193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          CEREMONIE DE SORTIE 2019   </vt:lpstr>
      <vt:lpstr>Présentation PowerPoint</vt:lpstr>
      <vt:lpstr>Evolution des effectifs</vt:lpstr>
      <vt:lpstr>Présentation PowerPoint</vt:lpstr>
      <vt:lpstr>Année 2016-2017</vt:lpstr>
      <vt:lpstr>Année 2017-2018</vt:lpstr>
      <vt:lpstr>Année 2018-2019</vt:lpstr>
      <vt:lpstr>Présentation PowerPoint</vt:lpstr>
      <vt:lpstr>1er AISHC: </vt:lpstr>
      <vt:lpstr>1er des AISHC (Garçons): 14,34 </vt:lpstr>
      <vt:lpstr>1er des IDE (Garçons): 14,88 </vt:lpstr>
      <vt:lpstr>1ère des IDE (Filles): 13,89 </vt:lpstr>
      <vt:lpstr>1ère des Sages-Femmes:14,60 </vt:lpstr>
      <vt:lpstr>1er des Maïeuticiens: 12,41 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ACER</dc:creator>
  <cp:lastModifiedBy>ACER</cp:lastModifiedBy>
  <cp:revision>91</cp:revision>
  <cp:lastPrinted>2019-10-03T10:18:42Z</cp:lastPrinted>
  <dcterms:created xsi:type="dcterms:W3CDTF">2019-01-11T12:34:04Z</dcterms:created>
  <dcterms:modified xsi:type="dcterms:W3CDTF">2019-10-11T19:20:29Z</dcterms:modified>
</cp:coreProperties>
</file>